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1234" r:id="rId2"/>
    <p:sldId id="1308" r:id="rId3"/>
    <p:sldId id="1306" r:id="rId4"/>
    <p:sldId id="1307" r:id="rId5"/>
    <p:sldId id="268" r:id="rId6"/>
    <p:sldId id="1269" r:id="rId7"/>
    <p:sldId id="1301" r:id="rId8"/>
    <p:sldId id="1302" r:id="rId9"/>
    <p:sldId id="1303" r:id="rId10"/>
    <p:sldId id="1304" r:id="rId11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61" autoAdjust="0"/>
  </p:normalViewPr>
  <p:slideViewPr>
    <p:cSldViewPr snapToGrid="0" showGuides="1">
      <p:cViewPr varScale="1">
        <p:scale>
          <a:sx n="128" d="100"/>
          <a:sy n="128" d="100"/>
        </p:scale>
        <p:origin x="132" y="1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12/18/2023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12/18/2023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575848"/>
            <a:ext cx="11376788" cy="3231654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Parameters and Optimizing Boundary Conditions in Multi-Axis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10 </a:t>
            </a:r>
            <a:r>
              <a:rPr lang="de-DE" sz="900" dirty="0"/>
              <a:t>(13 </a:t>
            </a:r>
            <a:r>
              <a:rPr lang="de-DE" sz="900" dirty="0" err="1"/>
              <a:t>weeks</a:t>
            </a:r>
            <a:r>
              <a:rPr lang="de-DE" sz="900" dirty="0"/>
              <a:t> </a:t>
            </a:r>
            <a:r>
              <a:rPr lang="de-DE" sz="900" dirty="0" err="1"/>
              <a:t>left</a:t>
            </a:r>
            <a:r>
              <a:rPr lang="de-DE" sz="900" dirty="0"/>
              <a:t>)</a:t>
            </a:r>
            <a:endParaRPr lang="de-DE" sz="2800" dirty="0"/>
          </a:p>
          <a:p>
            <a:r>
              <a:rPr lang="de-DE" sz="2800" dirty="0"/>
              <a:t>11.12.2023 – 17.12.2023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4953-2A38-446D-A1E2-156AD8F14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93838-F6D8-FB94-DB7C-11BF9C37A6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56F65-D012-9BA3-7F70-0ABA10F16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31" y="572775"/>
            <a:ext cx="8697737" cy="57124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A4A779-EEE4-1FF1-B57B-64B91DF8EC23}"/>
              </a:ext>
            </a:extLst>
          </p:cNvPr>
          <p:cNvSpPr/>
          <p:nvPr/>
        </p:nvSpPr>
        <p:spPr>
          <a:xfrm>
            <a:off x="8201025" y="1401244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CA79F1-67C0-B4CA-420A-9C8638751193}"/>
              </a:ext>
            </a:extLst>
          </p:cNvPr>
          <p:cNvSpPr/>
          <p:nvPr/>
        </p:nvSpPr>
        <p:spPr>
          <a:xfrm>
            <a:off x="8201025" y="2191819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A46BFF-C35F-FD7F-2716-AACA2F7AD730}"/>
              </a:ext>
            </a:extLst>
          </p:cNvPr>
          <p:cNvSpPr/>
          <p:nvPr/>
        </p:nvSpPr>
        <p:spPr>
          <a:xfrm>
            <a:off x="8201025" y="2982394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C85D37-CE5D-2009-0BA2-7D275053C9F6}"/>
              </a:ext>
            </a:extLst>
          </p:cNvPr>
          <p:cNvSpPr/>
          <p:nvPr/>
        </p:nvSpPr>
        <p:spPr>
          <a:xfrm>
            <a:off x="2133599" y="3887269"/>
            <a:ext cx="7877175" cy="542925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EDB43-2B25-E483-96F3-186DBFC2D635}"/>
              </a:ext>
            </a:extLst>
          </p:cNvPr>
          <p:cNvSpPr/>
          <p:nvPr/>
        </p:nvSpPr>
        <p:spPr>
          <a:xfrm>
            <a:off x="2133599" y="4776638"/>
            <a:ext cx="7877175" cy="542925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A7DD43-751C-5A0A-90BD-D50B73CB13F9}"/>
              </a:ext>
            </a:extLst>
          </p:cNvPr>
          <p:cNvSpPr/>
          <p:nvPr/>
        </p:nvSpPr>
        <p:spPr>
          <a:xfrm>
            <a:off x="6909409" y="3139874"/>
            <a:ext cx="885824" cy="542925"/>
          </a:xfrm>
          <a:prstGeom prst="rect">
            <a:avLst/>
          </a:prstGeom>
          <a:solidFill>
            <a:srgbClr val="00FFB9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3E4BDE-9A2D-C650-46EF-DF5B950A504F}"/>
              </a:ext>
            </a:extLst>
          </p:cNvPr>
          <p:cNvSpPr/>
          <p:nvPr/>
        </p:nvSpPr>
        <p:spPr>
          <a:xfrm>
            <a:off x="2133599" y="3137634"/>
            <a:ext cx="4381502" cy="542925"/>
          </a:xfrm>
          <a:prstGeom prst="rect">
            <a:avLst/>
          </a:prstGeom>
          <a:solidFill>
            <a:srgbClr val="00FFB9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7E9702-9BA0-908A-4702-4F7A0DA6DDF5}"/>
              </a:ext>
            </a:extLst>
          </p:cNvPr>
          <p:cNvSpPr txBox="1"/>
          <p:nvPr/>
        </p:nvSpPr>
        <p:spPr>
          <a:xfrm>
            <a:off x="6735328" y="2825912"/>
            <a:ext cx="129522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Verteidigung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E119CF-B047-4CE8-ECEC-F1620FD8E384}"/>
              </a:ext>
            </a:extLst>
          </p:cNvPr>
          <p:cNvSpPr txBox="1"/>
          <p:nvPr/>
        </p:nvSpPr>
        <p:spPr>
          <a:xfrm>
            <a:off x="2320698" y="3368416"/>
            <a:ext cx="292387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PowerPoint für </a:t>
            </a:r>
            <a:r>
              <a:rPr lang="en-US" dirty="0" err="1">
                <a:solidFill>
                  <a:schemeClr val="bg1"/>
                </a:solidFill>
              </a:rPr>
              <a:t>Verteidigung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779FA1-22E5-ED45-7809-4D89E8AD2B31}"/>
              </a:ext>
            </a:extLst>
          </p:cNvPr>
          <p:cNvSpPr/>
          <p:nvPr/>
        </p:nvSpPr>
        <p:spPr>
          <a:xfrm>
            <a:off x="2133599" y="2207856"/>
            <a:ext cx="4381502" cy="542925"/>
          </a:xfrm>
          <a:prstGeom prst="rect">
            <a:avLst/>
          </a:prstGeom>
          <a:solidFill>
            <a:srgbClr val="FFE270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6F039C-559D-CC1F-583A-261DD3940786}"/>
              </a:ext>
            </a:extLst>
          </p:cNvPr>
          <p:cNvSpPr txBox="1"/>
          <p:nvPr/>
        </p:nvSpPr>
        <p:spPr>
          <a:xfrm>
            <a:off x="5328046" y="2332474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Paper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9FD5A6-0469-9509-F052-E303829AE2D3}"/>
              </a:ext>
            </a:extLst>
          </p:cNvPr>
          <p:cNvSpPr/>
          <p:nvPr/>
        </p:nvSpPr>
        <p:spPr>
          <a:xfrm>
            <a:off x="6901569" y="2179632"/>
            <a:ext cx="885824" cy="542925"/>
          </a:xfrm>
          <a:prstGeom prst="rect">
            <a:avLst/>
          </a:prstGeom>
          <a:solidFill>
            <a:srgbClr val="00FFB9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947E9B-9C9A-C252-3CC9-6302B4B47EE9}"/>
              </a:ext>
            </a:extLst>
          </p:cNvPr>
          <p:cNvSpPr/>
          <p:nvPr/>
        </p:nvSpPr>
        <p:spPr>
          <a:xfrm>
            <a:off x="6735327" y="1341791"/>
            <a:ext cx="960873" cy="542925"/>
          </a:xfrm>
          <a:prstGeom prst="rect">
            <a:avLst/>
          </a:prstGeom>
          <a:solidFill>
            <a:srgbClr val="FFE270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B0CB0E-857D-B551-00DD-499F860DDBC3}"/>
              </a:ext>
            </a:extLst>
          </p:cNvPr>
          <p:cNvSpPr txBox="1"/>
          <p:nvPr/>
        </p:nvSpPr>
        <p:spPr>
          <a:xfrm>
            <a:off x="6875093" y="1510454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Paper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9019682C-A6B0-46B3-CE80-008F2A192F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857983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0A18C1-ADEF-BEF6-71D0-354E37B8AD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F15F3-1ADD-F890-EE37-4DCDCFA713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0E8482-6CA5-6CD1-5790-F81369F3431F}"/>
              </a:ext>
            </a:extLst>
          </p:cNvPr>
          <p:cNvSpPr txBox="1"/>
          <p:nvPr/>
        </p:nvSpPr>
        <p:spPr>
          <a:xfrm>
            <a:off x="411162" y="950495"/>
            <a:ext cx="1098966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baseline="0" dirty="0">
                <a:solidFill>
                  <a:schemeClr val="tx1"/>
                </a:solidFill>
                <a:latin typeface="+mj-lt"/>
              </a:rPr>
              <a:t>BIG PROBLEM !!!!!!</a:t>
            </a:r>
            <a:br>
              <a:rPr lang="en-US" sz="2000" b="0" i="0" u="none" strike="noStrike" baseline="0" dirty="0">
                <a:solidFill>
                  <a:schemeClr val="tx1"/>
                </a:solidFill>
                <a:latin typeface="+mj-lt"/>
              </a:rPr>
            </a:br>
            <a:br>
              <a:rPr lang="en-US" sz="2000" b="0" i="0" u="none" strike="noStrike" baseline="0" dirty="0">
                <a:solidFill>
                  <a:schemeClr val="tx1"/>
                </a:solidFill>
                <a:latin typeface="+mj-lt"/>
              </a:rPr>
            </a:br>
            <a:br>
              <a:rPr lang="en-US" sz="2000" b="0" i="0" u="none" strike="noStrike" baseline="0" dirty="0">
                <a:solidFill>
                  <a:schemeClr val="tx1"/>
                </a:solidFill>
                <a:latin typeface="+mj-lt"/>
              </a:rPr>
            </a:br>
            <a:br>
              <a:rPr lang="en-US" sz="2000" b="0" i="0" u="none" strike="noStrike" baseline="0" dirty="0">
                <a:solidFill>
                  <a:schemeClr val="tx1"/>
                </a:solidFill>
                <a:latin typeface="+mj-lt"/>
              </a:rPr>
            </a:br>
            <a:r>
              <a:rPr lang="en-US" sz="2000" b="0" i="0" u="none" strike="noStrike" baseline="0">
                <a:solidFill>
                  <a:schemeClr val="tx1"/>
                </a:solidFill>
                <a:latin typeface="+mj-lt"/>
              </a:rPr>
              <a:t>RAD </a:t>
            </a:r>
            <a:r>
              <a:rPr lang="en-US" sz="2000" b="0" i="0" u="none" strike="noStrike" baseline="0" dirty="0">
                <a:solidFill>
                  <a:schemeClr val="tx1"/>
                </a:solidFill>
                <a:latin typeface="+mj-lt"/>
              </a:rPr>
              <a:t>VS DEG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6217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0A18C1-ADEF-BEF6-71D0-354E37B8AD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F15F3-1ADD-F890-EE37-4DCDCFA713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0E8482-6CA5-6CD1-5790-F81369F3431F}"/>
              </a:ext>
            </a:extLst>
          </p:cNvPr>
          <p:cNvSpPr txBox="1"/>
          <p:nvPr/>
        </p:nvSpPr>
        <p:spPr>
          <a:xfrm>
            <a:off x="411162" y="950495"/>
            <a:ext cx="109896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baseline="0" dirty="0">
                <a:solidFill>
                  <a:schemeClr val="tx1"/>
                </a:solidFill>
                <a:latin typeface="+mj-lt"/>
              </a:rPr>
              <a:t>G60 = the points are reached exactly, but the </a:t>
            </a:r>
            <a:r>
              <a:rPr lang="en-US" sz="2000" b="0" i="0" u="none" strike="noStrike" baseline="0" dirty="0" err="1">
                <a:solidFill>
                  <a:schemeClr val="tx1"/>
                </a:solidFill>
                <a:latin typeface="+mj-lt"/>
              </a:rPr>
              <a:t>feedrate</a:t>
            </a:r>
            <a:r>
              <a:rPr lang="en-US" sz="2000" b="0" i="0" u="none" strike="noStrike" baseline="0" dirty="0">
                <a:solidFill>
                  <a:schemeClr val="tx1"/>
                </a:solidFill>
                <a:latin typeface="+mj-lt"/>
              </a:rPr>
              <a:t> is reducing to 0 at every waypoint</a:t>
            </a:r>
          </a:p>
          <a:p>
            <a:endParaRPr lang="en-US" sz="2000" dirty="0">
              <a:solidFill>
                <a:schemeClr val="tx1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G641 = 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Bahnsteuerbetrieb mit Überschleifen nach Wegkriterium (ADIS=0.5)</a:t>
            </a:r>
          </a:p>
          <a:p>
            <a:r>
              <a:rPr lang="de-DE" sz="2000" dirty="0">
                <a:solidFill>
                  <a:schemeClr val="tx1"/>
                </a:solidFill>
                <a:latin typeface="+mj-lt"/>
              </a:rPr>
              <a:t>	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  <a:p>
            <a:endParaRPr lang="en-US" sz="2000" dirty="0">
              <a:solidFill>
                <a:schemeClr val="tx1"/>
              </a:solidFill>
              <a:latin typeface="+mj-lt"/>
            </a:endParaRPr>
          </a:p>
          <a:p>
            <a:endParaRPr lang="en-US" sz="2000" dirty="0">
              <a:solidFill>
                <a:schemeClr val="tx1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GLOBALE BEFEHLE:</a:t>
            </a:r>
          </a:p>
          <a:p>
            <a:r>
              <a:rPr lang="de-DE" sz="2000" dirty="0">
                <a:solidFill>
                  <a:schemeClr val="tx1"/>
                </a:solidFill>
                <a:latin typeface="+mj-lt"/>
              </a:rPr>
              <a:t>G601:</a:t>
            </a:r>
          </a:p>
          <a:p>
            <a:r>
              <a:rPr lang="de-DE" sz="2000" dirty="0">
                <a:solidFill>
                  <a:schemeClr val="tx1"/>
                </a:solidFill>
                <a:latin typeface="+mj-lt"/>
              </a:rPr>
              <a:t>Befehl zum Aktivieren von </a:t>
            </a:r>
            <a:r>
              <a:rPr lang="de-DE" sz="2000" dirty="0" err="1">
                <a:solidFill>
                  <a:schemeClr val="tx1"/>
                </a:solidFill>
                <a:latin typeface="+mj-lt"/>
              </a:rPr>
              <a:t>Genauhalt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-Kriterium "</a:t>
            </a:r>
            <a:r>
              <a:rPr lang="de-DE" sz="2000" dirty="0" err="1">
                <a:solidFill>
                  <a:schemeClr val="tx1"/>
                </a:solidFill>
                <a:latin typeface="+mj-lt"/>
              </a:rPr>
              <a:t>Genauhalt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 fein"</a:t>
            </a:r>
          </a:p>
          <a:p>
            <a:endParaRPr lang="de-DE" sz="2000" dirty="0">
              <a:solidFill>
                <a:schemeClr val="tx1"/>
              </a:solidFill>
              <a:latin typeface="+mj-lt"/>
            </a:endParaRPr>
          </a:p>
          <a:p>
            <a:r>
              <a:rPr lang="de-DE" sz="2000" dirty="0">
                <a:solidFill>
                  <a:schemeClr val="tx1"/>
                </a:solidFill>
                <a:latin typeface="+mj-lt"/>
              </a:rPr>
              <a:t>G602:</a:t>
            </a:r>
          </a:p>
          <a:p>
            <a:r>
              <a:rPr lang="de-DE" sz="2000" dirty="0">
                <a:solidFill>
                  <a:schemeClr val="tx1"/>
                </a:solidFill>
                <a:latin typeface="+mj-lt"/>
              </a:rPr>
              <a:t>Befehl zum Aktivieren von </a:t>
            </a:r>
            <a:r>
              <a:rPr lang="de-DE" sz="2000" dirty="0" err="1">
                <a:solidFill>
                  <a:schemeClr val="tx1"/>
                </a:solidFill>
                <a:latin typeface="+mj-lt"/>
              </a:rPr>
              <a:t>Genauhalt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-Kriterium "</a:t>
            </a:r>
            <a:r>
              <a:rPr lang="de-DE" sz="2000" dirty="0" err="1">
                <a:solidFill>
                  <a:schemeClr val="tx1"/>
                </a:solidFill>
                <a:latin typeface="+mj-lt"/>
              </a:rPr>
              <a:t>Genauhalt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 grob"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7803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5E060-3642-8FEA-3550-A739ECA7E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</a:t>
            </a:r>
            <a:r>
              <a:rPr lang="en-US" dirty="0" err="1"/>
              <a:t>Gcode</a:t>
            </a:r>
            <a:r>
              <a:rPr lang="en-US" dirty="0"/>
              <a:t> 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05887-B889-6C99-8669-AF17C8C295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F32E3-A07F-106F-8227-02645F34B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4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03BA-FAC8-0C09-C7B3-D12D891D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Christmas planning 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B7782-FC05-8585-C113-609B412DC8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626C0-48A8-9E93-1B2C-AC4DD4646135}"/>
              </a:ext>
            </a:extLst>
          </p:cNvPr>
          <p:cNvSpPr txBox="1"/>
          <p:nvPr/>
        </p:nvSpPr>
        <p:spPr>
          <a:xfrm>
            <a:off x="539646" y="1648918"/>
            <a:ext cx="6835204" cy="36009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u="sng" dirty="0">
                <a:solidFill>
                  <a:schemeClr val="tx1"/>
                </a:solidFill>
              </a:rPr>
              <a:t>DATE:			Ludwig 		Marius		Jan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08.12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15.12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22.12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29.12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X				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  <a:highlight>
                <a:srgbClr val="FF0000"/>
              </a:highlight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05.01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12.01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19.01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				X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26.01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				X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02.02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722CD0-0109-15C1-5793-5768198CA1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2925685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D9648-DAF4-FFE4-E2A3-C64F47915B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D7CE22-CA39-8DD2-1037-27CC68E2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492" y="109050"/>
            <a:ext cx="9375016" cy="62017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C6D868-405A-4506-D699-BCC26D3BE0DD}"/>
              </a:ext>
            </a:extLst>
          </p:cNvPr>
          <p:cNvSpPr/>
          <p:nvPr/>
        </p:nvSpPr>
        <p:spPr>
          <a:xfrm>
            <a:off x="1843087" y="4600575"/>
            <a:ext cx="85058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547A52-AA22-CC15-1D08-3403CE3BD713}"/>
              </a:ext>
            </a:extLst>
          </p:cNvPr>
          <p:cNvSpPr/>
          <p:nvPr/>
        </p:nvSpPr>
        <p:spPr>
          <a:xfrm>
            <a:off x="8343900" y="3745463"/>
            <a:ext cx="200501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08AB61-D798-886B-FC47-84DCD58E85E1}"/>
              </a:ext>
            </a:extLst>
          </p:cNvPr>
          <p:cNvSpPr/>
          <p:nvPr/>
        </p:nvSpPr>
        <p:spPr>
          <a:xfrm>
            <a:off x="8343900" y="2776051"/>
            <a:ext cx="200501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B8D97B-9921-2A9E-705E-8ABBC20E98FD}"/>
              </a:ext>
            </a:extLst>
          </p:cNvPr>
          <p:cNvSpPr/>
          <p:nvPr/>
        </p:nvSpPr>
        <p:spPr>
          <a:xfrm>
            <a:off x="1769335" y="956775"/>
            <a:ext cx="85058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2DB5BB-426F-8F0D-37DD-7B7486D6EFAB}"/>
              </a:ext>
            </a:extLst>
          </p:cNvPr>
          <p:cNvSpPr/>
          <p:nvPr/>
        </p:nvSpPr>
        <p:spPr>
          <a:xfrm>
            <a:off x="1769334" y="1863789"/>
            <a:ext cx="85058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299876-684A-2761-7EEE-15C1A739176F}"/>
              </a:ext>
            </a:extLst>
          </p:cNvPr>
          <p:cNvSpPr/>
          <p:nvPr/>
        </p:nvSpPr>
        <p:spPr>
          <a:xfrm>
            <a:off x="1843087" y="2763417"/>
            <a:ext cx="4691063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1F0829-DF46-6F9F-B2E4-F363CD28BA48}"/>
              </a:ext>
            </a:extLst>
          </p:cNvPr>
          <p:cNvSpPr/>
          <p:nvPr/>
        </p:nvSpPr>
        <p:spPr>
          <a:xfrm>
            <a:off x="6968745" y="2781299"/>
            <a:ext cx="940559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6130C4-0FAA-0367-C8EA-D6C480E223E3}"/>
              </a:ext>
            </a:extLst>
          </p:cNvPr>
          <p:cNvSpPr txBox="1"/>
          <p:nvPr/>
        </p:nvSpPr>
        <p:spPr>
          <a:xfrm>
            <a:off x="202965" y="5756802"/>
            <a:ext cx="106439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Tage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Dezember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932F17D0-5EEB-D71A-515C-E7242D8F56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2742353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2A87-FD50-2940-EA4C-97AB0678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A1AAB-38AB-A98D-9C12-755F0263DE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B6EDD-F84B-A172-146E-72D4251CF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63" y="478799"/>
            <a:ext cx="9667674" cy="59004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CD8BD2-1D94-3258-A944-7023A705CFDC}"/>
              </a:ext>
            </a:extLst>
          </p:cNvPr>
          <p:cNvSpPr/>
          <p:nvPr/>
        </p:nvSpPr>
        <p:spPr>
          <a:xfrm>
            <a:off x="1619249" y="3250163"/>
            <a:ext cx="88106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CEAE68-3F63-8764-CC72-4322FFC880BD}"/>
              </a:ext>
            </a:extLst>
          </p:cNvPr>
          <p:cNvSpPr/>
          <p:nvPr/>
        </p:nvSpPr>
        <p:spPr>
          <a:xfrm>
            <a:off x="1619248" y="4220644"/>
            <a:ext cx="88106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AFAE25-1CD3-1DE1-6096-E39D76B01DAF}"/>
              </a:ext>
            </a:extLst>
          </p:cNvPr>
          <p:cNvSpPr/>
          <p:nvPr/>
        </p:nvSpPr>
        <p:spPr>
          <a:xfrm>
            <a:off x="8458197" y="1363068"/>
            <a:ext cx="197167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12E6C2-651D-18CC-3DDB-57CFA88CD4F2}"/>
              </a:ext>
            </a:extLst>
          </p:cNvPr>
          <p:cNvSpPr/>
          <p:nvPr/>
        </p:nvSpPr>
        <p:spPr>
          <a:xfrm>
            <a:off x="8458197" y="2279682"/>
            <a:ext cx="197167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EE1453-5890-3813-AF3A-A41F26716844}"/>
              </a:ext>
            </a:extLst>
          </p:cNvPr>
          <p:cNvSpPr/>
          <p:nvPr/>
        </p:nvSpPr>
        <p:spPr>
          <a:xfrm>
            <a:off x="1616915" y="1363067"/>
            <a:ext cx="2200276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74E89-E511-460F-C8B2-906EFDD9D973}"/>
              </a:ext>
            </a:extLst>
          </p:cNvPr>
          <p:cNvSpPr txBox="1"/>
          <p:nvPr/>
        </p:nvSpPr>
        <p:spPr>
          <a:xfrm>
            <a:off x="202965" y="5756802"/>
            <a:ext cx="91050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11 </a:t>
            </a:r>
            <a:r>
              <a:rPr lang="en-US" dirty="0" err="1">
                <a:solidFill>
                  <a:schemeClr val="tx1"/>
                </a:solidFill>
              </a:rPr>
              <a:t>Tage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Januar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C57ED04-4690-A592-B901-D39E343204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3661385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36B0-7F05-496A-E0C4-B3D70B69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F1A90-E293-964C-ACE2-705031DBBC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0CCA7-C175-5427-AD97-969AFE84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92" y="624040"/>
            <a:ext cx="8851616" cy="56007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E98391-C64A-CE02-9DA9-32DC35C285F7}"/>
              </a:ext>
            </a:extLst>
          </p:cNvPr>
          <p:cNvSpPr/>
          <p:nvPr/>
        </p:nvSpPr>
        <p:spPr>
          <a:xfrm>
            <a:off x="8201025" y="1401244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2654CC-1689-AD74-F9DA-5FE7D1FFD7E4}"/>
              </a:ext>
            </a:extLst>
          </p:cNvPr>
          <p:cNvSpPr/>
          <p:nvPr/>
        </p:nvSpPr>
        <p:spPr>
          <a:xfrm>
            <a:off x="8201025" y="2282157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F5ED41-F432-7A04-019C-021D4E7EB5FB}"/>
              </a:ext>
            </a:extLst>
          </p:cNvPr>
          <p:cNvSpPr/>
          <p:nvPr/>
        </p:nvSpPr>
        <p:spPr>
          <a:xfrm>
            <a:off x="8201025" y="3157537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F3C757-DD4B-455B-38FD-72598B032E7C}"/>
              </a:ext>
            </a:extLst>
          </p:cNvPr>
          <p:cNvSpPr/>
          <p:nvPr/>
        </p:nvSpPr>
        <p:spPr>
          <a:xfrm>
            <a:off x="8201025" y="3963469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C028D-5BC6-3E10-F9DF-A4C16EA5037C}"/>
              </a:ext>
            </a:extLst>
          </p:cNvPr>
          <p:cNvSpPr txBox="1"/>
          <p:nvPr/>
        </p:nvSpPr>
        <p:spPr>
          <a:xfrm>
            <a:off x="279909" y="5675353"/>
            <a:ext cx="91050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12 </a:t>
            </a:r>
            <a:r>
              <a:rPr lang="en-US" dirty="0" err="1">
                <a:solidFill>
                  <a:schemeClr val="tx1"/>
                </a:solidFill>
              </a:rPr>
              <a:t>Tage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Januar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C4EFD-3FD9-E1C9-3003-790A43205B1E}"/>
              </a:ext>
            </a:extLst>
          </p:cNvPr>
          <p:cNvSpPr/>
          <p:nvPr/>
        </p:nvSpPr>
        <p:spPr>
          <a:xfrm>
            <a:off x="2038349" y="4852134"/>
            <a:ext cx="4381502" cy="542925"/>
          </a:xfrm>
          <a:prstGeom prst="rect">
            <a:avLst/>
          </a:prstGeom>
          <a:solidFill>
            <a:srgbClr val="FFE270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86CCD6-9C4F-A00A-7E16-09B3B375D2A2}"/>
              </a:ext>
            </a:extLst>
          </p:cNvPr>
          <p:cNvSpPr/>
          <p:nvPr/>
        </p:nvSpPr>
        <p:spPr>
          <a:xfrm>
            <a:off x="4317873" y="4012226"/>
            <a:ext cx="3311652" cy="542925"/>
          </a:xfrm>
          <a:prstGeom prst="rect">
            <a:avLst/>
          </a:prstGeom>
          <a:solidFill>
            <a:srgbClr val="FFE270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364D4F-289D-5597-C50D-9D6AEB2D6C36}"/>
              </a:ext>
            </a:extLst>
          </p:cNvPr>
          <p:cNvSpPr/>
          <p:nvPr/>
        </p:nvSpPr>
        <p:spPr>
          <a:xfrm>
            <a:off x="1917603" y="4022451"/>
            <a:ext cx="2181225" cy="542925"/>
          </a:xfrm>
          <a:prstGeom prst="rect">
            <a:avLst/>
          </a:prstGeom>
          <a:solidFill>
            <a:srgbClr val="00FFB9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BECC4-2D47-4D65-64EC-14BC4067F525}"/>
              </a:ext>
            </a:extLst>
          </p:cNvPr>
          <p:cNvSpPr txBox="1"/>
          <p:nvPr/>
        </p:nvSpPr>
        <p:spPr>
          <a:xfrm>
            <a:off x="2495254" y="3702423"/>
            <a:ext cx="10259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Final PDF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B5252A-5317-63E1-3384-F82E9D30BCFA}"/>
              </a:ext>
            </a:extLst>
          </p:cNvPr>
          <p:cNvSpPr txBox="1"/>
          <p:nvPr/>
        </p:nvSpPr>
        <p:spPr>
          <a:xfrm>
            <a:off x="6419850" y="4145188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Paper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AE72F7-A62B-943D-4817-C1B9EC4A4452}"/>
              </a:ext>
            </a:extLst>
          </p:cNvPr>
          <p:cNvSpPr txBox="1"/>
          <p:nvPr/>
        </p:nvSpPr>
        <p:spPr>
          <a:xfrm>
            <a:off x="5232796" y="4976752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Paper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A17693C7-61E8-5FCE-3588-626A0D004C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3848311155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445</Words>
  <Application>Microsoft Office PowerPoint</Application>
  <PresentationFormat>Widescreen</PresentationFormat>
  <Paragraphs>77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Siemens Slab Black</vt:lpstr>
      <vt:lpstr>Wingdings</vt:lpstr>
      <vt:lpstr>Siemens 2022</vt:lpstr>
      <vt:lpstr>Master-Thesis  Methodical Approach for Analyzing Process Parameters and Optimizing Boundary Conditions in Multi-Axis Robot Programs</vt:lpstr>
      <vt:lpstr>PowerPoint Presentation</vt:lpstr>
      <vt:lpstr>PowerPoint Presentation</vt:lpstr>
      <vt:lpstr>Real Gcode </vt:lpstr>
      <vt:lpstr>Contact</vt:lpstr>
      <vt:lpstr>Christmas planning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(T AMC FMP-DE)</cp:lastModifiedBy>
  <cp:revision>196</cp:revision>
  <dcterms:created xsi:type="dcterms:W3CDTF">2023-10-02T13:28:39Z</dcterms:created>
  <dcterms:modified xsi:type="dcterms:W3CDTF">2023-12-18T08:59:39Z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